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68" r:id="rId6"/>
  </p:sldMasterIdLst>
  <p:notesMasterIdLst>
    <p:notesMasterId r:id="rId23"/>
  </p:notesMasterIdLst>
  <p:sldIdLst>
    <p:sldId id="257" r:id="rId7"/>
    <p:sldId id="273" r:id="rId8"/>
    <p:sldId id="342" r:id="rId9"/>
    <p:sldId id="289" r:id="rId10"/>
    <p:sldId id="343" r:id="rId11"/>
    <p:sldId id="344" r:id="rId12"/>
    <p:sldId id="345" r:id="rId13"/>
    <p:sldId id="347" r:id="rId14"/>
    <p:sldId id="346" r:id="rId15"/>
    <p:sldId id="348" r:id="rId16"/>
    <p:sldId id="349" r:id="rId17"/>
    <p:sldId id="350" r:id="rId18"/>
    <p:sldId id="351" r:id="rId19"/>
    <p:sldId id="352" r:id="rId20"/>
    <p:sldId id="328" r:id="rId21"/>
    <p:sldId id="341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73624"/>
  </p:normalViewPr>
  <p:slideViewPr>
    <p:cSldViewPr snapToGrid="0" showGuides="1">
      <p:cViewPr varScale="1">
        <p:scale>
          <a:sx n="82" d="100"/>
          <a:sy n="82" d="100"/>
        </p:scale>
        <p:origin x="1698" y="84"/>
      </p:cViewPr>
      <p:guideLst>
        <p:guide orient="horz" pos="21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52B7C-DBB6-EA47-B181-88910A55C8A2}" type="datetimeFigureOut">
              <a:rPr lang="nl-NL" smtClean="0"/>
              <a:t>12-3-2026</a:t>
            </a:fld>
            <a:endParaRPr lang="pl-P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9DBC2-9E02-5E40-AB1B-E3E16E5FC60E}" type="slidenum">
              <a:rPr lang="nl-N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Wskazówka: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 przypadku tego szkolenia BHP należy również zapoznać się z instrukcją. Objaśniono w niej, w jaki sposób zorganizować to szkolenie.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Aby się przygotować, zapoznaj się również z innymi materiałami dotyczącymi obciążenia pracą na stronie internetowej 5xBeter.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Przykładowe wprowadzenie prowadzącego szkolenie: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Verdana" charset="0"/>
              </a:rPr>
              <a:t>Witamy na szkoleniu BHP dotyczącym obciążenia pracą. Obciążenie pracą to temat, który dotyczy nas wszystkich – niezależnie od tego, czy codziennie wykonujemy pracę fizyczną, pracujemy przy komputerze, czy nadzorujemy czyjeś działania. Chodzi o ilość pracy, o tempo, w jakim jest ona wykonywana, a także o presję, jaką odczuwamy, aby wszystko prawidłowo wykonać. Odpowiednie obciążenie pracą może nas właściwie motywować i dodawać energii. Jednak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Verdana" charset="0"/>
              </a:rPr>
              <a:t>zbyt duża presja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Verdana" charset="0"/>
              </a:rPr>
              <a:t> lub obciążenie pracą, które utrzymuje się na stałym i wysokim poziomie, może powodować stres, obniżać naszą produktywność, a nawet wpływać na stan zdrowia. Właśnie dlatego ważne jest, aby być świadomym swojego obciążenia pracą: rozpoznawać, kiedy staje się ono zbyt duże, i wiedzieć, co możemy zrobić sami, a co może zrobić firma, aby je zmniejszyć.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Verdana" charset="0"/>
              </a:rPr>
              <a:t>Podczas tego szkolenia przyglądniemy się różnym aspektom obciążenia pracą. Czym dokładnie jest obciążenie pracą, jakie sygnały wskazują na jego zbyt wysokie natężenie i jakie środki można podjąć, aby sobie z nim poradzić. Celem jest nie tylko identyfikacja problemów, ale także zaoferowanie praktycznych narzędzi, dzięki którym obciążenie pracą można otwarcie omawiać i wspólnie skutecznie nim zarządzać.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3155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B39F274-C575-5CD0-9527-199AF52C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2E97DA9-F01A-BB14-67CC-445BC34C9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646C43B-C3B8-CFEA-7D10-10D74E4F5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eaLnBrk="1" hangingPunct="1"/>
            <a:endParaRPr lang="pl-PL" altLang="nl-NL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Zadając to pytanie, chcemy ocenić, jak grupa odczuwa obciążenie pracą, i omówić, czy może się to stać problemem. Samo obciążenie pracą nie zawsze jest złe, ale nadmierne obciążenie pracą może prowadzić do stresu, błędów i absencji chorobowych.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Podkreśl: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Obciążenie pracą jest normalnym zjawiskiem w każdej pracy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Staje się „złe” tylko wtedy, kiedy jest 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nadmiernie wysokie przez długi czas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 i niezrównoważone ze źródłami energii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F49753EA-034E-FE5A-6E1B-974DD1D42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8289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B3593E4-A41E-2020-22C3-3BB50B233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FF1CF28-D705-44AD-A484-7A5953B65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63450C5-E306-D5D6-57FB-81389C9047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Obciążenie pracą nie zawsze jest czymś złym. Czasami jest ono naturalną częścią pracy i może nawet działać motywująco. Staje się niezdrowe tylko wtedy, kiedy jest stale zbyt wysokie, a Ty nie masz możliwości regeneracji. Dlatego przyjrzymy się warunkom, w których obciążenie pracą 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nie jest niczym złym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.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pl-PL" dirty="0"/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W razie potrzeby wyjaśnij 3 wymienione warunki: </a:t>
            </a:r>
          </a:p>
          <a:p>
            <a:endParaRPr lang="pl-PL" sz="1200" b="1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Nie trwa zbyt długo</a:t>
            </a:r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Krótkotrwałe obciążenie pracą może dodawać energii i zwiększać motywację.</a:t>
            </a:r>
          </a:p>
          <a:p>
            <a:pPr marL="171450" indent="-171450">
              <a:buFontTx/>
              <a:buChar char="-"/>
            </a:pP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Długotrwałe wysokie obciążenie pracą prowadzi do zmęczenia i stresu. Przykład: pracowity dzień, w którym wszystko musi być zrobione na czas → nie ma problemu, o ile potem nastąpią momenty odpoczynku.</a:t>
            </a:r>
          </a:p>
          <a:p>
            <a:endParaRPr lang="pl-PL" sz="1200" b="1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Okresy wzmożonej pracy są przeplatane spokojniejszymi momentami (możliwość regeneracji)</a:t>
            </a:r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Nasze ciała i umysły potrzebują czasu na regenerację.</a:t>
            </a:r>
          </a:p>
          <a:p>
            <a:pPr marL="171450" indent="-171450">
              <a:buFontTx/>
              <a:buChar char="-"/>
            </a:pP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Bez regeneracji napięcie narasta → zwiększone ryzyko błędów i chorób. Przykład: po pracowitym tygodniu następuje spokojny tydzień lub w ciągu dnia pracy są dostępne odpowiednie przerwy.</a:t>
            </a:r>
          </a:p>
          <a:p>
            <a:endParaRPr lang="pl-PL" sz="1200" b="1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Przyczyny są rozpoznawane i eliminowane, aby nie dochodziło do stresu w pracy</a:t>
            </a:r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Tx/>
              <a:buChar char="-"/>
            </a:pP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Obciążenie pracą, które stale się powtarza i nie ma na nie rozwiązania, staje się niezdrowe.</a:t>
            </a:r>
          </a:p>
          <a:p>
            <a:pPr marL="171450" indent="-171450">
              <a:buFontTx/>
              <a:buChar char="-"/>
            </a:pP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Ważne jest, aby omawiać problemy i rozwiązywać przyczyny strukturalne. Na przykład: ciągle zmieniający się grafik, brakujące materiały → rozwiąż to wspólnie z przełożonym.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endParaRPr lang="pl-PL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5194B2C-757D-633E-FD48-EEABAC198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60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28817FC-70B8-8FDC-822E-7D350F11E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4769975-7919-B2A2-9957-4D53F5B357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E4D7506-906F-DE79-EB9B-CA765E609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endParaRPr lang="pl-PL" dirty="0"/>
          </a:p>
          <a:p>
            <a:r>
              <a:rPr lang="pl-PL" smtClean="0"/>
              <a:t>Zapoznaj się również z narzędziem do monitorowania sygnałów stresu na stronie internetowej 5xBeter, aby uzyskać kompleksowy przegląd różnych objawów. </a:t>
            </a:r>
          </a:p>
          <a:p>
            <a:endParaRPr lang="pl-PL" dirty="0"/>
          </a:p>
          <a:p>
            <a:r>
              <a:rPr lang="pl-PL" b="1" dirty="0"/>
              <a:t>WSKAZÓWKA: </a:t>
            </a:r>
          </a:p>
          <a:p>
            <a:r>
              <a:rPr lang="pl-PL" smtClean="0"/>
              <a:t>W razie potrzeby wydrukuj ten przegląd i poproś uczestników o zaznaczenie sygnałów, które rozpoznają. </a:t>
            </a:r>
          </a:p>
          <a:p>
            <a:endParaRPr lang="pl-P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52384BB-15AD-408F-ACA2-76A500179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19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8349C23-5C87-B923-98F8-26A1022D6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F6C364-0FFD-8572-3409-DB192F7AF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B345E28-D2CA-DE19-A0B8-5DD4F58B6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Zobacz również inne materiały dotyczące obciążenia pracą na stronie 5xBeter.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WSKAZÓWKA: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Wymiana doświadczeń w grupie!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Dzielenie się doświadczeniami – to, co działa u jednej osoby, może być inspiracją dla innych. </a:t>
            </a:r>
          </a:p>
          <a:p>
            <a:endParaRPr lang="pl-P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493A962-5D20-C592-8604-D5F8570E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878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BAEFB1F-AE4D-3642-6B06-6EA66A65F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C36CD12-3920-515E-B541-0195CACB0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8293D94-FA27-4781-E70D-807E53A23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Zakończ to szkolenie w pozytywnej atmosferze. Możesz ewentualnie zastosować następujące techniki: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  <a:p>
            <a:r>
              <a:rPr lang="pl-PL" sz="1200" b="1" i="1" kern="1200" dirty="0">
                <a:solidFill>
                  <a:schemeClr val="tx1"/>
                </a:solidFill>
                <a:effectLst/>
                <a:latin typeface="Verdana" charset="0"/>
              </a:rPr>
              <a:t>Inspirujący cytat lub grafika</a:t>
            </a:r>
            <a:endParaRPr lang="pl-PL" sz="1200" b="1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Verdana" charset="0"/>
              </a:rPr>
              <a:t>Zakończ krótkim, mocnym cytatem o współpracy lub dbaniu o równowagę, na przykład:</a:t>
            </a:r>
            <a:r>
              <a:t/>
            </a:r>
            <a:br/>
            <a:r>
              <a:rPr lang="pl-PL" sz="1200" i="1" kern="1200" dirty="0">
                <a:solidFill>
                  <a:schemeClr val="tx1"/>
                </a:solidFill>
                <a:effectLst/>
                <a:latin typeface="Verdana" charset="0"/>
              </a:rPr>
              <a:t>„Razem jesteśmy silniejsi, nawet kiedy jest dużo pracy”.</a:t>
            </a:r>
            <a:endParaRPr lang="pl-PL" sz="1200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Verdana" charset="0"/>
              </a:rPr>
              <a:t>Lub użyj pozytywnej grafiki, która wzmocni przekaz: praca zespołowa, spokój lub waga w równowadze.</a:t>
            </a:r>
          </a:p>
          <a:p>
            <a:r>
              <a:rPr lang="pl-PL" sz="1200" b="0" i="1" kern="1200" dirty="0">
                <a:solidFill>
                  <a:schemeClr val="tx1"/>
                </a:solidFill>
                <a:effectLst/>
                <a:latin typeface="Verdana" charset="0"/>
              </a:rPr>
              <a:t> </a:t>
            </a:r>
            <a:endParaRPr lang="pl-PL" sz="1200" b="1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1" i="1" kern="1200" dirty="0">
                <a:solidFill>
                  <a:schemeClr val="tx1"/>
                </a:solidFill>
                <a:effectLst/>
                <a:latin typeface="Verdana" charset="0"/>
              </a:rPr>
              <a:t>Wskazówka dnia lub kluczowe przesłanie</a:t>
            </a:r>
            <a:endParaRPr lang="pl-PL" sz="1200" b="1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pl-PL" sz="1200" kern="1200" dirty="0">
                <a:solidFill>
                  <a:schemeClr val="tx1"/>
                </a:solidFill>
                <a:effectLst/>
                <a:latin typeface="Verdana" charset="0"/>
              </a:rPr>
              <a:t>Zakończ jedną konkretną i praktyczną wskazówką, którą każdy może od razu zastosować, na przykład:</a:t>
            </a:r>
            <a:r>
              <a:t/>
            </a:r>
            <a:br/>
            <a:r>
              <a:rPr lang="pl-PL" sz="1200" i="1" kern="1200" dirty="0">
                <a:solidFill>
                  <a:schemeClr val="tx1"/>
                </a:solidFill>
                <a:effectLst/>
                <a:latin typeface="Verdana" charset="0"/>
              </a:rPr>
              <a:t>„Codziennie poświęć 5 minut na zaplanowanie dnia pracy. Zmniejszy to stres i zapobiegnie szczytowym obciążeniom pracą”.</a:t>
            </a:r>
            <a:endParaRPr lang="pl-PL" sz="1200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  <a:p>
            <a:endParaRPr lang="pl-P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5393673-FBC2-FEA8-6B7B-F9962C42B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85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Wskazówka dla prowadzącego warsztat: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Krótko przeanalizuj program z uczestnikami, aby wyraźnie określić, które tematy będą omawiane.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88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Interakcja z grupą: zapytaj wszystkich, co rozumieją pod pojęciem obciążenia pracą. Czym jest obciążenie pracą i czy jest ono takie samo dla wszystkich?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Krótko omów podobieństwa i różnice.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Wskazówka: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0" dirty="0"/>
              <a:t>Poproś wszystkich o indywidualne zapisanie swoich doświadczeń na karteczce samoprzylepnej i naklejenie jej na ścianie. Następnie wspólnie omówcie, co wszyscy rozumieją pod pojęciem obciążenia pracą.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17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Wyjaśnij, że obciążenie pracą: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Jest czasami potrzebne (zdrowe napięcie może działać motywująco)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Staje się problemem, jeśli jest </a:t>
            </a:r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stale zbyt wysokie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Może się różnić w zależności od osoby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9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1" dirty="0"/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Wyjaśnij:</a:t>
            </a: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Źródła energii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 = czynniki w pracy, które motywują lub dają satysfakcję.</a:t>
            </a: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Pożeracze energii</a:t>
            </a: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 = czynniki powodujące frustrację, irytację lub zmęczenie.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Oba elementy w równowadze → zdrowe obciążenie pracą.</a:t>
            </a:r>
            <a:r>
              <a:t/>
            </a:r>
            <a:br/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Dominują pożeracze energii → stres w pracy.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79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035939B-AA8B-23A3-35AC-9D8FCD01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FF3A349-0733-EB1B-2DBB-D9E683991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A70BC96-2EA6-7FC8-1948-AA2407ECEE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7BA8155-DC32-B1EA-5FB9-7E0A86C5E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92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8F3F1F3-9700-9BE3-18FA-91E573B5B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54BC042-C184-1FF6-6252-FDFF09CBF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E23FE16-9762-F57C-1C6B-EA6375668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Aby zapobiegać stresowi w pracy, ważne jest, aby wiedzieć, co wyczerpuje naszą energię. Dlatego chcę usłyszeć od Was: co tak naprawdę jest pożeraczami energii w naszej pracy?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Podkreśl: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Nie chodzi o narzekanie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Chodzi o uzyskanie poprawy</a:t>
            </a:r>
          </a:p>
          <a:p>
            <a:pPr marL="171450" indent="-171450">
              <a:buFontTx/>
              <a:buChar char="-"/>
            </a:pP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Wszystkie wypowiedzi traktujemy z szacunkiem.</a:t>
            </a:r>
          </a:p>
          <a:p>
            <a:pPr marL="171450" indent="-171450">
              <a:buFontTx/>
              <a:buChar char="-"/>
            </a:pPr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Krótko rozwiń jeden lub dwa punkty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Na przykład zapytaj: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„Co sprawia, że to pochłania tak wiele energii?”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„Co się dzieje, jeśli często się to zdarza?”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„Co to oznacza dla bezpieczeństwa lub jakości?”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D430977-6220-46EF-CFF1-D17E9B480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715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744B60F-4337-6759-8F7A-B3584EE37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D6CA0FA-08CA-9160-87C6-64615353B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6F0BBAA-86D7-1869-E646-1CBFD13BE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397602F-20F4-EBFC-CDE3-671069744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319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F53707D-2C86-7066-8D86-06EAFBB64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5ED0F00-71DC-37E6-7006-0A903FDF5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A5EEFA9-436C-88D6-3DA2-05B5EF46FD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Uwaga dla prowadzącego warsztat: </a:t>
            </a:r>
          </a:p>
          <a:p>
            <a:pPr eaLnBrk="1" hangingPunct="1"/>
            <a:endParaRPr lang="pl-PL" altLang="nl-NL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Aby utrzymać zdrowe obciążenie pracą, równie ważne jest to, aby wiedzieć, co w ramach niej dodaje nam energii. To rzeczy, które motywują Cię i sprawiają Ci przyjemność z pracy.</a:t>
            </a:r>
          </a:p>
          <a:p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Podkreśl: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Chodzi o pozytywną energię i motywację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- Wszystkie wypowiedzi traktujemy z szacunkiem.</a:t>
            </a:r>
          </a:p>
          <a:p>
            <a:pPr marL="171450" indent="-171450">
              <a:buFontTx/>
              <a:buChar char="-"/>
            </a:pPr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Pomaga nam to równoważyć pożeracze energii</a:t>
            </a:r>
          </a:p>
          <a:p>
            <a:pPr marL="171450" indent="-171450">
              <a:buFontTx/>
              <a:buChar char="-"/>
            </a:pPr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r>
              <a:rPr lang="pl-PL" sz="1200" b="1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Krótko rozwiń jeden lub dwa punkty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Zadaj pytania pogłębiające: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„Dlaczego dodaje Ci to energii?”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„Co się dzieje, jeśli możesz to często robić?”</a:t>
            </a:r>
          </a:p>
          <a:p>
            <a:r>
              <a:rPr lang="pl-PL" sz="1200" b="0" i="0" u="none" strike="noStrike" kern="1200" dirty="0">
                <a:solidFill>
                  <a:schemeClr val="tx1"/>
                </a:solidFill>
                <a:effectLst/>
                <a:latin typeface="Verdana" charset="0"/>
              </a:rPr>
              <a:t>„Jak przyczynia się to do bezpiecznej pracy i dobrych wyników?”</a:t>
            </a:r>
          </a:p>
          <a:p>
            <a:pPr marL="171450" indent="-171450">
              <a:buFontTx/>
              <a:buChar char="-"/>
            </a:pPr>
            <a:endParaRPr lang="pl-PL" sz="1200" b="0" i="0" u="none" strike="noStrike" kern="1200" dirty="0">
              <a:solidFill>
                <a:schemeClr val="tx1"/>
              </a:solidFill>
              <a:effectLst/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pl-PL" altLang="nl-NL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F3129FD-BF1E-88E0-1CAF-1A4CE7A1B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29DBC2-9E02-5E40-AB1B-E3E16E5FC60E}" type="slidenum">
              <a:rPr lang="nl-N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01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D6903CF-E40F-AD8D-F38D-5612A9EA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8B0F0C89-A1BE-A078-D52C-0FC23138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33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xmlns="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xmlns="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74269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199294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502057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315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4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8486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6257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xmlns="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xmlns="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9770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xmlns="" id="{B91C9693-1A60-0B2A-0F83-6A7D08E9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xmlns="" id="{F68A5BC4-7A99-104E-7E0F-DC6CC68E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3034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88C4EF-3CEA-C838-6F44-68CD095B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49C6FB7-DEEE-875C-FDA6-ADA64BFF0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7CBB6650-7867-1884-C58F-5D51317A0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468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A6C9FE9-8AEB-CF6C-83D7-DF4E9035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5C62901-FF00-CD34-E0F0-95D37F8BF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014119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B451A9-07CC-6BBF-2A47-1C276EED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AFBB2B48-C3D3-4054-97F2-C1D493EE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3E49832-8819-19FB-CDF7-908B142FB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C18C054-D653-D09E-E0DB-2D87E08E3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8BA075E0-4CD1-913F-BE4C-17C8BF485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748278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01905D1-8E13-AED7-B56C-58535B26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627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55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1FDF9BF-2558-C5E6-655F-516C8D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101C790-0038-FF56-01FF-6AE15CA8F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B09D524-74EE-DFBF-2FF7-3C036F7B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5250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D00FCEA-199A-AD5B-B031-B96F57D3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4CBFB1CB-BD1E-2D76-1DAD-C28075CE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9A1B883-5725-932E-CE70-6C000E3C1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6C88C6D-6C2C-D49C-FAF0-A2AF0322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8A0DD0E-58D0-54DC-C29E-8F2E6DE8F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93C59C1-87C1-6413-A1E2-18BD1C38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4038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D84C65-8B7C-D016-31F8-BBD1B58F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D86E5838-03B0-09BA-56AE-AC24D76B7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51874D1F-CC25-10E7-81E0-E10D5F16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C34B8AA2-FFA9-296A-8EEE-43019FA8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06C3EEE7-4C50-B91A-3D31-247759EFA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7281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A83B295-4B93-27DD-7A5F-4649780BA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8"/>
            <a:ext cx="10515600" cy="906904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154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8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1AFC75-0219-2F44-E0BF-A49B68C3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B2704AC-6C53-DD61-08CC-4329C24E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79653E8-37E4-C7CF-91D7-656DC55D0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093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B08A3BAC-1495-8167-5DEE-1B810287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="" id="{7A551EE5-4177-89A1-04CB-E4EB9F7C5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xmlns="" id="{F548E75D-E2F0-7354-97E2-BD7A8A373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41030"/>
            <a:ext cx="3932237" cy="36279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140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xmlns="" id="{D2109990-4A5C-A623-CCAD-3E3FAED84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847493"/>
            <a:ext cx="10505661" cy="1299359"/>
          </a:xfrm>
        </p:spPr>
        <p:txBody>
          <a:bodyPr anchor="t" anchorCtr="0">
            <a:normAutofit/>
          </a:bodyPr>
          <a:lstStyle>
            <a:lvl1pPr algn="ctr">
              <a:defRPr sz="3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xmlns="" id="{A8848FA7-3ED5-B7AA-887B-76F7B1B1F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2398642"/>
            <a:ext cx="10505661" cy="3684105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6474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5C343283-DAB4-CD4E-B9A5-9033E036D7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35EBA499-CB8E-8757-6CE8-509E86DA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6253A547-C78D-7C22-67AB-F89665D8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13" name="Afbeelding 12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xmlns="" id="{947DEBA7-211F-B70A-6896-42CE64A2561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85037" y="6232294"/>
            <a:ext cx="1868763" cy="5354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A77BF7DD-20FA-1880-7BD6-C0400D5FB3D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19371" y="6460672"/>
            <a:ext cx="6415708" cy="26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2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0613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xmlns="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xmlns="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xmlns="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64D8CFF1-C3F7-B36C-11EC-8DF4F0DF4FE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flipH="1">
            <a:off x="0" y="6356350"/>
            <a:ext cx="8597348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Lettertype, Graphics, grafische vormgeving, logo&#10;&#10;Automatisch gegenereerde beschrijving">
            <a:extLst>
              <a:ext uri="{FF2B5EF4-FFF2-40B4-BE49-F238E27FC236}">
                <a16:creationId xmlns:a16="http://schemas.microsoft.com/office/drawing/2014/main" xmlns="" id="{88FE2F72-4518-B9B4-99FA-14154F8CF9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85037" y="6258393"/>
            <a:ext cx="1868763" cy="535494"/>
          </a:xfrm>
          <a:prstGeom prst="rect">
            <a:avLst/>
          </a:prstGeom>
        </p:spPr>
      </p:pic>
      <p:sp>
        <p:nvSpPr>
          <p:cNvPr id="16" name="Tijdelijke aanduiding voor titel 1">
            <a:extLst>
              <a:ext uri="{FF2B5EF4-FFF2-40B4-BE49-F238E27FC236}">
                <a16:creationId xmlns:a16="http://schemas.microsoft.com/office/drawing/2014/main" xmlns="" id="{F1623D7A-4819-9B65-A2AE-D067874B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9607"/>
            <a:ext cx="10515600" cy="10910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xmlns="" id="{91F2A318-A921-BC6D-FF2E-6BCCEADA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64268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baseline="0">
          <a:solidFill>
            <a:srgbClr val="0086CD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0613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CD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Arial" panose="020B0604020202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5xbeter.n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hyperlink" Target="http://www.5xbeter.n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xbeter.nl/" TargetMode="External"/><Relationship Id="rId2" Type="http://schemas.openxmlformats.org/officeDocument/2006/relationships/hyperlink" Target="mailto:info@5xbeter.nl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32EB3A4-8DC4-DF32-8145-84FFF7744E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488" b="37571"/>
          <a:stretch>
            <a:fillRect/>
          </a:stretch>
        </p:blipFill>
        <p:spPr>
          <a:xfrm>
            <a:off x="851367" y="1954161"/>
            <a:ext cx="10489265" cy="38419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5AB208A-05ED-1F6E-E3CD-8C3FCFF02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428233"/>
            <a:ext cx="10505661" cy="100236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</a:rPr>
              <a:t>Szkolenie BHP</a:t>
            </a:r>
            <a:r>
              <a:t/>
            </a:r>
            <a:br/>
            <a:r>
              <a:rPr lang="pl-PL" dirty="0">
                <a:latin typeface="Arial" panose="020B0604020202020204" pitchFamily="34" charset="0"/>
              </a:rPr>
              <a:t>Obciążenie pracą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61C324E1-BC5B-18EE-A0AD-DC4385409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68" y="1430594"/>
            <a:ext cx="10505661" cy="366680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</a:rPr>
              <a:t>Nazwa firmy i data</a:t>
            </a:r>
          </a:p>
        </p:txBody>
      </p:sp>
    </p:spTree>
    <p:extLst>
      <p:ext uri="{BB962C8B-B14F-4D97-AF65-F5344CB8AC3E}">
        <p14:creationId xmlns:p14="http://schemas.microsoft.com/office/powerpoint/2010/main" val="381573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CE63F02-9E53-FE18-F489-7FC3812D3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C2E466B-753D-2894-A7AF-BFD928994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518" r="-1" b="51404"/>
          <a:stretch>
            <a:fillRect/>
          </a:stretch>
        </p:blipFill>
        <p:spPr>
          <a:xfrm>
            <a:off x="-1" y="1444623"/>
            <a:ext cx="6729048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EA54B0F-7461-DD98-849B-F6B06623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1678330"/>
            <a:ext cx="6869832" cy="649705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Czy obciążenie pracą jest </a:t>
            </a:r>
            <a:r>
              <a:rPr lang="pl-PL" dirty="0" smtClean="0">
                <a:solidFill>
                  <a:schemeClr val="bg1"/>
                </a:solidFill>
                <a:latin typeface="Arial" panose="020B0604020202020204" pitchFamily="34" charset="0"/>
              </a:rPr>
              <a:t>złe?</a:t>
            </a:r>
            <a:endParaRPr lang="pl-PL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099439C-C9D1-9AE0-50B0-7937685E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C51BEFF-F712-27C8-F65B-9D7C0B88B8F2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0C58950-2D71-2C50-B46C-CA14D7861A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6" r="1476"/>
          <a:stretch/>
        </p:blipFill>
        <p:spPr>
          <a:xfrm>
            <a:off x="3630385" y="2639187"/>
            <a:ext cx="4931228" cy="33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2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956EF15-54F1-DC8F-7EED-14F1183C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EFFA446-C878-0ED5-1AF8-78EF35FD0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293" b="51404"/>
          <a:stretch>
            <a:fillRect/>
          </a:stretch>
        </p:blipFill>
        <p:spPr>
          <a:xfrm>
            <a:off x="0" y="1444623"/>
            <a:ext cx="4853354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B1A99DB-8190-5C06-913F-DF39312BB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Czy obciążenie pracą jest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złe?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E54824A-676E-2AE5-6214-9226A40B7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55D3D9E-1374-8C3A-85C7-03D5A57D66AD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C8C1BB0-963B-86D4-F327-8319F529FC16}"/>
              </a:ext>
            </a:extLst>
          </p:cNvPr>
          <p:cNvSpPr txBox="1">
            <a:spLocks/>
          </p:cNvSpPr>
          <p:nvPr/>
        </p:nvSpPr>
        <p:spPr>
          <a:xfrm>
            <a:off x="3052968" y="2619703"/>
            <a:ext cx="7156261" cy="42636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Obciążenie pracą nie jest problemem, jeśli: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 trwa zbyt długo;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okresy wzmożonej pracy są przeplatane spokojniejszymi momentami (w których można się zregenerować);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przyczyny nadmiernego obciążenia pracą są rozpoznawane i eliminowane, aby nie prowadziło ono do stresu w pracy.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49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F39F04D-86EA-32BD-589E-574A5F8A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5D761E0-0CC3-CAC7-161C-7F46B9A7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823" b="51404"/>
          <a:stretch>
            <a:fillRect/>
          </a:stretch>
        </p:blipFill>
        <p:spPr>
          <a:xfrm>
            <a:off x="1" y="1444623"/>
            <a:ext cx="5838091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E0805833-CA8F-E53A-A772-18758DEB9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5165799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Objawy nadmiernego obciążenia pracą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25A135A-9F37-C21E-8D8E-34F6C533C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D94414A-E448-2BD8-8AE0-7E86BE6F369E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5CBAB35-E108-BF3D-0518-7C7730EA02CD}"/>
              </a:ext>
            </a:extLst>
          </p:cNvPr>
          <p:cNvSpPr txBox="1">
            <a:spLocks/>
          </p:cNvSpPr>
          <p:nvPr/>
        </p:nvSpPr>
        <p:spPr>
          <a:xfrm>
            <a:off x="3052968" y="2619703"/>
            <a:ext cx="7750150" cy="42636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rgbClr val="000000"/>
                </a:solidFill>
                <a:latin typeface="Arial" panose="020B0604020202020204" pitchFamily="34" charset="0"/>
              </a:rPr>
              <a:t>  Często czujesz pośpiech lub stres.</a:t>
            </a: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rgbClr val="000000"/>
                </a:solidFill>
                <a:latin typeface="Arial" panose="020B0604020202020204" pitchFamily="34" charset="0"/>
              </a:rPr>
              <a:t>  Masz trudności z koncentracją lub podejmowaniem decyzji. </a:t>
            </a: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rgbClr val="000000"/>
                </a:solidFill>
                <a:latin typeface="Arial" panose="020B0604020202020204" pitchFamily="34" charset="0"/>
              </a:rPr>
              <a:t>  Odczuwasz dolegliwości, takie jak bóle głowy, bóle pleców lub zmęczenie. </a:t>
            </a: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rgbClr val="000000"/>
                </a:solidFill>
                <a:latin typeface="Arial" panose="020B0604020202020204" pitchFamily="34" charset="0"/>
              </a:rPr>
              <a:t>  Równowaga między Twoją pracą a życiem prywatnym zostaje zaburzona.</a:t>
            </a: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86CD"/>
              </a:buClr>
            </a:pPr>
            <a:endParaRPr lang="pl-PL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1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FDA7A9D-617C-9AA1-62F3-84812E42F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D72EE03-BF33-30F5-154E-F7142673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823" b="51404"/>
          <a:stretch>
            <a:fillRect/>
          </a:stretch>
        </p:blipFill>
        <p:spPr>
          <a:xfrm>
            <a:off x="1" y="1444623"/>
            <a:ext cx="4454768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572F734-E518-D005-B064-4CF2F3849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Co możesz zrobić sam(a)?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C46058A-1C68-CEA2-31DF-022ECABD6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F5BF9109-E7B9-072E-1363-661FFE06EF8A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85262E2-F8E9-035D-3321-EDC57325A6AE}"/>
              </a:ext>
            </a:extLst>
          </p:cNvPr>
          <p:cNvSpPr txBox="1">
            <a:spLocks/>
          </p:cNvSpPr>
          <p:nvPr/>
        </p:nvSpPr>
        <p:spPr>
          <a:xfrm>
            <a:off x="3052968" y="2619703"/>
            <a:ext cx="7750150" cy="42636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Ustalaj priorytety: co naprawdę trzeba dzisiaj zrobić? </a:t>
            </a: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Rób przerwy i dbaj o ruch, najlepiej na świeżym powietrzu.</a:t>
            </a: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Rozdzielaj zadania lub proś współpracowników o pomoc. </a:t>
            </a: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Wyznaczaj granice i nie bój się mówić „nie”.</a:t>
            </a: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eaLnBrk="0" hangingPunct="0">
              <a:buClr>
                <a:srgbClr val="0086CD"/>
              </a:buClr>
              <a:buFontTx/>
              <a:buChar char="•"/>
            </a:pP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86CD"/>
              </a:buClr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1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ECB7A68A-7856-5062-F959-14B923267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C1596719-AE7D-E8F4-A317-1CBDFD53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847" b="51404"/>
          <a:stretch>
            <a:fillRect/>
          </a:stretch>
        </p:blipFill>
        <p:spPr>
          <a:xfrm>
            <a:off x="0" y="1444623"/>
            <a:ext cx="3052968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89C26B3-2837-E9FE-9F67-02277A3B7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Krótko mówiąc: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B087B38-1B94-8F52-99EC-D3188A39B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FA7783DF-98D3-6C10-3586-BCEE2CEA08DE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2EB2134-F83F-97B0-5B34-E42B65B2A41A}"/>
              </a:ext>
            </a:extLst>
          </p:cNvPr>
          <p:cNvSpPr txBox="1">
            <a:spLocks/>
          </p:cNvSpPr>
          <p:nvPr/>
        </p:nvSpPr>
        <p:spPr>
          <a:xfrm>
            <a:off x="3052968" y="2619703"/>
            <a:ext cx="8023527" cy="42636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285750" indent="-285750" algn="l" eaLnBrk="0" hangingPunct="0">
              <a:buClr>
                <a:srgbClr val="0086CD"/>
              </a:buClr>
              <a:buFontTx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Odczuwanie obciążenia pracą jest normalne, ale uważaj na nadmierne lub długotrwałe obciążenie. </a:t>
            </a:r>
          </a:p>
          <a:p>
            <a:pPr marL="285750" indent="-285750" algn="l" eaLnBrk="0" hangingPunct="0">
              <a:buClr>
                <a:srgbClr val="0086CD"/>
              </a:buClr>
              <a:buFontTx/>
              <a:buChar char="•"/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eaLnBrk="0" hangingPunct="0">
              <a:buClr>
                <a:srgbClr val="0086CD"/>
              </a:buClr>
              <a:buFontTx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Jeśli zmagasz się z obciążeniem pracą, sygnalizuj to od razu. Porozmawiaj o tym z przełożonym lub współpracownikiem. Poszukajcie wspólnie rozwiązań.</a:t>
            </a:r>
          </a:p>
          <a:p>
            <a:pPr lvl="0" algn="l" eaLnBrk="0" hangingPunct="0">
              <a:buClr>
                <a:srgbClr val="0086CD"/>
              </a:buClr>
            </a:pP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0086CD"/>
              </a:buClr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29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7547736-155C-7CEE-F470-3AEF91EC0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zwart-wit&#10;&#10;Beschrijving automatisch gegenereerd met lage betrouwbaarheid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6209F36E-6C43-5E4F-7C6A-1857F3CF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20" b="8431"/>
          <a:stretch/>
        </p:blipFill>
        <p:spPr>
          <a:xfrm>
            <a:off x="838200" y="1138990"/>
            <a:ext cx="10505661" cy="4990878"/>
          </a:xfrm>
          <a:prstGeom prst="rect">
            <a:avLst/>
          </a:prstGeom>
        </p:spPr>
      </p:pic>
      <p:sp>
        <p:nvSpPr>
          <p:cNvPr id="6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E5BB89C-0580-5871-D2F8-B4C56456CEF8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BD2D58D-27DB-9BAF-8F64-D00FA1A3187D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FC31023-30A4-C5F0-C4CA-7B575F85BC4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4022" b="51404"/>
          <a:stretch/>
        </p:blipFill>
        <p:spPr>
          <a:xfrm>
            <a:off x="0" y="1400379"/>
            <a:ext cx="3573640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85874DE-444D-FE16-F32D-67262585BD22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4000" dirty="0">
                <a:solidFill>
                  <a:schemeClr val="bg1"/>
                </a:solidFill>
                <a:latin typeface="Arial" panose="020B0604020202020204" pitchFamily="34" charset="0"/>
              </a:rPr>
              <a:t>Pytania?</a:t>
            </a:r>
            <a:endParaRPr lang="pl-P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4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FB6E6DB-BFFE-EF5E-6A21-4BD616761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2A39C81-B8B4-4FD9-8E88-C892411A55FA}"/>
              </a:ext>
            </a:extLst>
          </p:cNvPr>
          <p:cNvSpPr txBox="1">
            <a:spLocks/>
          </p:cNvSpPr>
          <p:nvPr/>
        </p:nvSpPr>
        <p:spPr>
          <a:xfrm>
            <a:off x="848139" y="6456947"/>
            <a:ext cx="8159503" cy="2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061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6CD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tx"/>
                    </a:ext>
                  </a:extLst>
                </a:hlinkClick>
              </a:rPr>
              <a:t>info@5xbeter.nl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   |   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tx"/>
                    </a:ext>
                  </a:extLst>
                </a:hlinkClick>
              </a:rPr>
              <a:t>www.5xbeter.nl</a:t>
            </a: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7A67ADB-F25A-4D80-AB74-8612478F66EC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608DAE63-D948-C359-EA9F-10BF1616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742" b="51404"/>
          <a:stretch/>
        </p:blipFill>
        <p:spPr>
          <a:xfrm>
            <a:off x="-1" y="1400379"/>
            <a:ext cx="6705601" cy="960857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8D58156-E9ED-0C3B-CF95-3179305E1409}"/>
              </a:ext>
            </a:extLst>
          </p:cNvPr>
          <p:cNvSpPr txBox="1">
            <a:spLocks/>
          </p:cNvSpPr>
          <p:nvPr/>
        </p:nvSpPr>
        <p:spPr>
          <a:xfrm>
            <a:off x="843169" y="1555380"/>
            <a:ext cx="6949109" cy="6497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sz="4000" dirty="0">
                <a:solidFill>
                  <a:schemeClr val="bg1"/>
                </a:solidFill>
                <a:latin typeface="Arial" panose="020B0604020202020204" pitchFamily="34" charset="0"/>
              </a:rPr>
              <a:t>Potrzebujesz pomocy?</a:t>
            </a:r>
            <a:endParaRPr lang="pl-PL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A38D03F-79AE-F8D5-5456-7A397A4FBEB1}"/>
              </a:ext>
            </a:extLst>
          </p:cNvPr>
          <p:cNvSpPr txBox="1">
            <a:spLocks/>
          </p:cNvSpPr>
          <p:nvPr/>
        </p:nvSpPr>
        <p:spPr>
          <a:xfrm>
            <a:off x="848139" y="2667002"/>
            <a:ext cx="10434762" cy="5133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defTabSz="360000"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Omów to ze swoim przełożonym lub skontaktuj się z pracownikiem ds. prewencji.</a:t>
            </a:r>
            <a:endParaRPr lang="pl-P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0ED5A92-3D4D-6D11-2349-EC7B091C895D}"/>
              </a:ext>
            </a:extLst>
          </p:cNvPr>
          <p:cNvSpPr txBox="1">
            <a:spLocks/>
          </p:cNvSpPr>
          <p:nvPr/>
        </p:nvSpPr>
        <p:spPr>
          <a:xfrm>
            <a:off x="848138" y="3486115"/>
            <a:ext cx="10053099" cy="15470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Skonsultuj się z trenerem z 5xbeter: </a:t>
            </a:r>
            <a:r>
              <a:rPr lang="pl-PL" sz="2000" u="sng" dirty="0">
                <a:solidFill>
                  <a:schemeClr val="tx1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tx"/>
                    </a:ext>
                  </a:extLst>
                </a:hlinkClick>
              </a:rPr>
              <a:t>www.5xbeter.nl</a:t>
            </a:r>
            <a:endParaRPr lang="pl-PL" sz="2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60000">
              <a:lnSpc>
                <a:spcPct val="150000"/>
              </a:lnSpc>
              <a:buClr>
                <a:srgbClr val="E30613"/>
              </a:buClr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Lub zadzwoń na </a:t>
            </a:r>
            <a:r>
              <a:rPr lang="pl-PL" sz="2000" dirty="0">
                <a:solidFill>
                  <a:srgbClr val="E30613"/>
                </a:solidFill>
                <a:latin typeface="Arial" panose="020B0604020202020204" pitchFamily="34" charset="0"/>
              </a:rPr>
              <a:t>DARMOWĄ</a:t>
            </a: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 infolinię: 0800 – 55 55 005</a:t>
            </a:r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2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630CB60D-3D78-0B7E-5C38-54869D7562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621" r="11621"/>
          <a:stretch/>
        </p:blipFill>
        <p:spPr>
          <a:xfrm>
            <a:off x="6803666" y="1767735"/>
            <a:ext cx="4540193" cy="3943253"/>
          </a:xfrm>
          <a:prstGeom prst="rect">
            <a:avLst/>
          </a:prstGeom>
        </p:spPr>
      </p:pic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8208728-03D3-BDB9-B17C-77F739714D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23" r="-1" b="51404"/>
          <a:stretch/>
        </p:blipFill>
        <p:spPr>
          <a:xfrm>
            <a:off x="0" y="1444623"/>
            <a:ext cx="5765414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354211E-D0BB-DA43-90EC-ADA3CF04A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Czym będziemy się zajmować?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6D83F33D-4636-13C8-D549-A256858C2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C6B79CA-06D8-F486-ED01-3CD3B79C328F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5A1C747-42BC-5987-88E4-417EA0055C7A}"/>
              </a:ext>
            </a:extLst>
          </p:cNvPr>
          <p:cNvSpPr txBox="1">
            <a:spLocks/>
          </p:cNvSpPr>
          <p:nvPr/>
        </p:nvSpPr>
        <p:spPr>
          <a:xfrm>
            <a:off x="843169" y="2739761"/>
            <a:ext cx="5699244" cy="29712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Czym jest obciążenie pracą?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Źródła energii i pożeracze energii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Jak rozpoznawać sygnały stresu?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  Co możesz zrobić z obciążeniem pracą? </a:t>
            </a:r>
          </a:p>
        </p:txBody>
      </p:sp>
    </p:spTree>
    <p:extLst>
      <p:ext uri="{BB962C8B-B14F-4D97-AF65-F5344CB8AC3E}">
        <p14:creationId xmlns:p14="http://schemas.microsoft.com/office/powerpoint/2010/main" val="25150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8A171ED-D667-5D8C-A52E-3E7883AA6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A0D5171-36F7-E5F1-BC89-F93C0C61D6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77" r="-1" b="51404"/>
          <a:stretch>
            <a:fillRect/>
          </a:stretch>
        </p:blipFill>
        <p:spPr>
          <a:xfrm>
            <a:off x="-11833" y="1444623"/>
            <a:ext cx="6869832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F8C8A7E-2D07-B04F-BDFE-4C1C362A6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1432147"/>
            <a:ext cx="6869832" cy="649705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Co rozumiesz pod pojęciem obciążenia pracą?</a:t>
            </a:r>
            <a:endParaRPr lang="pl-PL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D466B30-0D24-A0D7-61A2-E462A9ECB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FCCA528A-1800-B342-EC7F-685CD38127D4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61AD966-90FD-5ADE-03F3-1B35625BD4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6" r="1476"/>
          <a:stretch/>
        </p:blipFill>
        <p:spPr>
          <a:xfrm>
            <a:off x="3630385" y="2639187"/>
            <a:ext cx="4931228" cy="33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EF227564-1F85-0917-9DC9-1E1B94970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6A803C0-2FCB-06A0-2C48-0B59ECBB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14" r="11014"/>
          <a:stretch/>
        </p:blipFill>
        <p:spPr>
          <a:xfrm>
            <a:off x="6803664" y="1801139"/>
            <a:ext cx="4540195" cy="3881875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245CB90-8EB5-4718-F7F1-A5EFB2ED3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2ADB1FA-9361-AB94-3A92-9B3BCCFBB1F9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Afbeelding 8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1CC26E8-81EB-7E52-E7A6-CF55F1A1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331" b="51404"/>
          <a:stretch>
            <a:fillRect/>
          </a:stretch>
        </p:blipFill>
        <p:spPr>
          <a:xfrm>
            <a:off x="0" y="1444623"/>
            <a:ext cx="4525108" cy="960857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F9E279B4-1A05-AB62-313D-B7A9474E9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Czym jest obciążenie pracą?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91970EDB-6F90-BC7A-888B-90A8E62A27E6}"/>
              </a:ext>
            </a:extLst>
          </p:cNvPr>
          <p:cNvSpPr txBox="1">
            <a:spLocks/>
          </p:cNvSpPr>
          <p:nvPr/>
        </p:nvSpPr>
        <p:spPr>
          <a:xfrm>
            <a:off x="843169" y="2911413"/>
            <a:ext cx="5520577" cy="2233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Obciążenie pracą to ilość pracy, której wykonanie wymaga się od Ciebie, oraz </a:t>
            </a:r>
            <a:r>
              <a:rPr lang="pl-P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czas</a:t>
            </a:r>
            <a:br>
              <a:rPr lang="pl-P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i </a:t>
            </a: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zasoby, którymi dysponujesz, aby wykonać tę pracę prawidłowo.</a:t>
            </a:r>
            <a:r>
              <a:rPr dirty="0"/>
              <a:t/>
            </a:r>
            <a:br>
              <a:rPr dirty="0"/>
            </a:b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Nadmierne obciążenie pracą może prowadzić do stresu, chorób (i związanych z tym absencji) oraz błędów.</a:t>
            </a:r>
          </a:p>
        </p:txBody>
      </p:sp>
    </p:spTree>
    <p:extLst>
      <p:ext uri="{BB962C8B-B14F-4D97-AF65-F5344CB8AC3E}">
        <p14:creationId xmlns:p14="http://schemas.microsoft.com/office/powerpoint/2010/main" val="238986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B4D1EF12-0725-C4F1-858F-0777EFFE1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83AD6C3-BF9B-566F-B863-3EA507E334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28" r="11528"/>
          <a:stretch/>
        </p:blipFill>
        <p:spPr>
          <a:xfrm>
            <a:off x="6803665" y="1777211"/>
            <a:ext cx="4540193" cy="3933777"/>
          </a:xfrm>
          <a:prstGeom prst="rect">
            <a:avLst/>
          </a:prstGeom>
        </p:spPr>
      </p:pic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C76C70F-514B-D6D5-022B-CB70663E05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795" r="-1" b="51404"/>
          <a:stretch>
            <a:fillRect/>
          </a:stretch>
        </p:blipFill>
        <p:spPr>
          <a:xfrm>
            <a:off x="-1" y="1444623"/>
            <a:ext cx="5146432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9BDCA97-3EF5-A1A9-0F0E-644A24932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Równowaga w obciążeniu pracą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2263261-49A9-8844-2F11-57A12DF36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9F6B34D-F7B0-4193-C7F5-67FDF3AF225D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4FB1281E-D0D4-5519-CD6B-7FAEA5E7E27E}"/>
              </a:ext>
            </a:extLst>
          </p:cNvPr>
          <p:cNvSpPr txBox="1">
            <a:spLocks/>
          </p:cNvSpPr>
          <p:nvPr/>
        </p:nvSpPr>
        <p:spPr>
          <a:xfrm>
            <a:off x="843169" y="2666872"/>
            <a:ext cx="5252831" cy="25667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>
              <a:spcAft>
                <a:spcPts val="450"/>
              </a:spcAft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Obciążenie pracą to równowaga między źródłami energii a jej pożeraczami. </a:t>
            </a:r>
          </a:p>
          <a:p>
            <a:pPr algn="l">
              <a:spcAft>
                <a:spcPts val="450"/>
              </a:spcAft>
            </a:pPr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450"/>
              </a:spcAft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Jeśli nie ma równowagi między tymi dwoma elementami, mamy do </a:t>
            </a:r>
            <a:r>
              <a:rPr lang="pl-P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czynienia</a:t>
            </a:r>
            <a:br>
              <a:rPr lang="pl-P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z </a:t>
            </a:r>
            <a:r>
              <a:rPr lang="pl-PL" altLang="nl-N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niezdrowym </a:t>
            </a: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</a:rPr>
              <a:t>obciążeniem </a:t>
            </a:r>
            <a:r>
              <a:rPr lang="pl-PL" altLang="nl-N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pracą</a:t>
            </a:r>
            <a:br>
              <a:rPr lang="pl-PL" altLang="nl-NL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l-PL" altLang="nl-NL" sz="20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i 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występowaniem </a:t>
            </a:r>
            <a:r>
              <a:rPr lang="pl-PL" altLang="nl-NL" sz="2000" dirty="0">
                <a:solidFill>
                  <a:schemeClr val="tx1"/>
                </a:solidFill>
                <a:latin typeface="Arial" panose="020B0604020202020204" pitchFamily="34" charset="0"/>
              </a:rPr>
              <a:t>stresu w pracy</a:t>
            </a: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81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FDA1FF5-9C8E-13EA-0D79-59C72617A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E8673609-2FA7-7DEE-E718-12B66961AC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477" r="-1" b="51404"/>
          <a:stretch>
            <a:fillRect/>
          </a:stretch>
        </p:blipFill>
        <p:spPr>
          <a:xfrm>
            <a:off x="0" y="1444623"/>
            <a:ext cx="3364523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C143B22-03F3-F8D4-FF98-A11959534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Pożeracze energii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0E3EAE9-5821-7184-D52C-CE4360F73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8DD177D-3E8D-ED19-9A5C-7B2D896C1907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22D33281-B066-B1B4-6C6A-091688329547}"/>
              </a:ext>
            </a:extLst>
          </p:cNvPr>
          <p:cNvSpPr txBox="1">
            <a:spLocks/>
          </p:cNvSpPr>
          <p:nvPr/>
        </p:nvSpPr>
        <p:spPr>
          <a:xfrm>
            <a:off x="3052968" y="2619703"/>
            <a:ext cx="7800089" cy="42636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Pożeracze energii to sytuacje, zachowania i ludzie, którzy sprawiają, że czujesz zmęczenie, pustkę, a nawet wyczerpanie:</a:t>
            </a:r>
          </a:p>
          <a:p>
            <a:pPr algn="l"/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wysokie normy produkcji i napięte terminy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zbyt mała liczba pracowników w stosunku do ilości pracy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praca wymagająca pod względem fizycznym 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skomplikowane zadania lub brak możliwości sprostania wymaganiom stanowiska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niewystarczające wsparcie lub zasoby </a:t>
            </a:r>
          </a:p>
          <a:p>
            <a:pPr marL="342900" indent="-342900" algn="l"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słabe relacje ze współpracownikami lub przełożonymi</a:t>
            </a:r>
          </a:p>
          <a:p>
            <a:pPr marL="342000" indent="-342000" algn="l"/>
            <a:endParaRPr lang="pl-PL" altLang="nl-NL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pl-PL" altLang="nl-NL" sz="2000" b="0" dirty="0">
                <a:solidFill>
                  <a:schemeClr val="tx1"/>
                </a:solidFill>
                <a:latin typeface="Arial" panose="020B0604020202020204" pitchFamily="34" charset="0"/>
              </a:rPr>
              <a:t>Twoja sytuacja osobista i osobowość również mogą być pożeraczami energii.</a:t>
            </a:r>
          </a:p>
          <a:p>
            <a:pPr algn="l"/>
            <a:endParaRPr lang="pl-PL" sz="1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2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0D783BC-7945-1923-5D6F-3813CAE51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CCE6028-4A54-0D96-8266-285F933036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77" r="-1" b="51404"/>
          <a:stretch>
            <a:fillRect/>
          </a:stretch>
        </p:blipFill>
        <p:spPr>
          <a:xfrm>
            <a:off x="-11833" y="1444623"/>
            <a:ext cx="6869832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320175F-FA01-6E85-CB6A-B9F23E05A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1678330"/>
            <a:ext cx="6869832" cy="649705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Co wyczerpuje Twoją energię?</a:t>
            </a:r>
            <a:endParaRPr lang="pl-PL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F0243620-5AE8-6100-14E0-D3ADA78A7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3B85C510-0B3B-4F12-A527-1ECC5004C272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09130C0-C614-CE8A-0E87-E98C1A4B88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6" r="1476"/>
          <a:stretch/>
        </p:blipFill>
        <p:spPr>
          <a:xfrm>
            <a:off x="3630385" y="2639187"/>
            <a:ext cx="4931228" cy="33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4332BD6-330B-7E1F-66AF-B595C02B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E693866D-8BEA-67DA-78EB-AF0DE8CF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477" r="-1" b="51404"/>
          <a:stretch>
            <a:fillRect/>
          </a:stretch>
        </p:blipFill>
        <p:spPr>
          <a:xfrm>
            <a:off x="0" y="1444623"/>
            <a:ext cx="3227427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F0E83938-6338-3AD0-42C5-A2F723EBD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1712623"/>
            <a:ext cx="4758577" cy="64970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Źródła energii</a:t>
            </a:r>
            <a:endParaRPr lang="pl-PL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C45BD7-C1A4-FA69-23C0-7517579A7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71731AA4-8854-BB0C-73B7-580BD711FB10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0A35A15C-C6E6-6AFB-AD71-4FE3897448C5}"/>
              </a:ext>
            </a:extLst>
          </p:cNvPr>
          <p:cNvSpPr txBox="1">
            <a:spLocks/>
          </p:cNvSpPr>
          <p:nvPr/>
        </p:nvSpPr>
        <p:spPr>
          <a:xfrm>
            <a:off x="3052968" y="2619703"/>
            <a:ext cx="7800089" cy="42636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 eaLnBrk="0" hangingPunct="0">
              <a:spcBef>
                <a:spcPct val="20000"/>
              </a:spcBef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Źródła energii to sytuacje, czynności lub nawyki, które dodają energii oraz zapewniają dobre samopoczucie i witalność.</a:t>
            </a:r>
          </a:p>
          <a:p>
            <a:pPr marL="342900" indent="-342900" algn="l" eaLnBrk="0" hangingPunct="0">
              <a:spcBef>
                <a:spcPct val="20000"/>
              </a:spcBef>
              <a:buChar char="•"/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eaLnBrk="0" hangingPunct="0">
              <a:spcBef>
                <a:spcPct val="20000"/>
              </a:spcBef>
            </a:pPr>
            <a:r>
              <a:rPr lang="pl-PL" sz="2000" dirty="0">
                <a:solidFill>
                  <a:schemeClr val="tx1"/>
                </a:solidFill>
                <a:latin typeface="Arial" panose="020B0604020202020204" pitchFamily="34" charset="0"/>
              </a:rPr>
              <a:t>Przykłady: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wsparcie ze strony współpracowników i przełożonych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autonomia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pozytywny feedback na temat pracy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0086CD"/>
              </a:buClr>
              <a:buFont typeface="Arial" panose="020B0604020202020204" pitchFamily="34" charset="0"/>
              <a:buChar char="•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</a:rPr>
              <a:t>dobre możliwości szkoleniowe</a:t>
            </a:r>
          </a:p>
          <a:p>
            <a:pPr algn="l" eaLnBrk="0" hangingPunct="0">
              <a:spcBef>
                <a:spcPct val="20000"/>
              </a:spcBef>
            </a:pP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0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51D3AFAD-2235-8CCE-444E-05A6CAFF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Rechthoek&#10;&#10;Automatisch gegenereerde beschrijving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F1D0588D-3309-3A43-87A5-5CFD6D0A0C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77" r="-1" b="51404"/>
          <a:stretch>
            <a:fillRect/>
          </a:stretch>
        </p:blipFill>
        <p:spPr>
          <a:xfrm>
            <a:off x="-11833" y="1444623"/>
            <a:ext cx="6869832" cy="9608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D8D02629-9D54-91C6-96CE-B95BB303D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169" y="1678330"/>
            <a:ext cx="6869832" cy="649705"/>
          </a:xfrm>
        </p:spPr>
        <p:txBody>
          <a:bodyPr>
            <a:noAutofit/>
          </a:bodyPr>
          <a:lstStyle/>
          <a:p>
            <a:pPr algn="l"/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</a:rPr>
              <a:t>Co dodaje Ci energii?</a:t>
            </a:r>
            <a:endParaRPr lang="pl-PL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CE15A93D-11A3-6868-CBEA-3DF148885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6456947"/>
            <a:ext cx="8159503" cy="288758"/>
          </a:xfrm>
        </p:spPr>
        <p:txBody>
          <a:bodyPr/>
          <a:lstStyle/>
          <a:p>
            <a:pPr algn="l"/>
            <a:endParaRPr lang="nl-N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84AA37F-8397-E9C5-2D47-11302CF4162F}"/>
              </a:ext>
            </a:extLst>
          </p:cNvPr>
          <p:cNvSpPr txBox="1">
            <a:spLocks/>
          </p:cNvSpPr>
          <p:nvPr/>
        </p:nvSpPr>
        <p:spPr>
          <a:xfrm>
            <a:off x="843169" y="428234"/>
            <a:ext cx="10505661" cy="71075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86C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</a:rPr>
              <a:t>Pracuj bezpiecznie i zdrowo  </a:t>
            </a:r>
            <a:r>
              <a:rPr lang="pl-PL" dirty="0">
                <a:solidFill>
                  <a:srgbClr val="E30613"/>
                </a:solidFill>
                <a:latin typeface="Arial" panose="020B0604020202020204" pitchFamily="34" charset="0"/>
              </a:rPr>
              <a:t>|</a:t>
            </a:r>
            <a:r>
              <a:rPr lang="pl-PL" smtClean="0"/>
              <a:t>  </a:t>
            </a:r>
            <a:r>
              <a:rPr lang="pl-PL" b="0" dirty="0">
                <a:latin typeface="Arial" panose="020B0604020202020204" pitchFamily="34" charset="0"/>
              </a:rPr>
              <a:t>Obciążenie pracą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E0522680-653D-A4FC-6B91-AFB99173C0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98" r="1498"/>
          <a:stretch/>
        </p:blipFill>
        <p:spPr>
          <a:xfrm>
            <a:off x="3630385" y="2639187"/>
            <a:ext cx="4931228" cy="33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642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5xbeter">
      <a:dk1>
        <a:srgbClr val="000000"/>
      </a:dk1>
      <a:lt1>
        <a:srgbClr val="FFFFFF"/>
      </a:lt1>
      <a:dk2>
        <a:srgbClr val="646464"/>
      </a:dk2>
      <a:lt2>
        <a:srgbClr val="E6E6E6"/>
      </a:lt2>
      <a:accent1>
        <a:srgbClr val="00A3DA"/>
      </a:accent1>
      <a:accent2>
        <a:srgbClr val="E10512"/>
      </a:accent2>
      <a:accent3>
        <a:srgbClr val="00A3DA"/>
      </a:accent3>
      <a:accent4>
        <a:srgbClr val="E10512"/>
      </a:accent4>
      <a:accent5>
        <a:srgbClr val="00A3D9"/>
      </a:accent5>
      <a:accent6>
        <a:srgbClr val="E10512"/>
      </a:accent6>
      <a:hlink>
        <a:srgbClr val="00A3DA"/>
      </a:hlink>
      <a:folHlink>
        <a:srgbClr val="007DA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2fdb8f7-ceea-45b3-9244-f9361c6821fe">
      <Terms xmlns="http://schemas.microsoft.com/office/infopath/2007/PartnerControls"/>
    </lcf76f155ced4ddcb4097134ff3c332f>
    <TaxCatchAll xmlns="cff0c8fd-28a4-4f13-a2ff-adbaff7ad4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35E5029A4B049BAFB1E9ECA40A866" ma:contentTypeVersion="15" ma:contentTypeDescription="Een nieuw document maken." ma:contentTypeScope="" ma:versionID="67976d54bdf40f853a45d0002eb0e457">
  <xsd:schema xmlns:xsd="http://www.w3.org/2001/XMLSchema" xmlns:xs="http://www.w3.org/2001/XMLSchema" xmlns:p="http://schemas.microsoft.com/office/2006/metadata/properties" xmlns:ns2="12fdb8f7-ceea-45b3-9244-f9361c6821fe" xmlns:ns3="cff0c8fd-28a4-4f13-a2ff-adbaff7ad42a" targetNamespace="http://schemas.microsoft.com/office/2006/metadata/properties" ma:root="true" ma:fieldsID="2825cf342f2ef8540988a3dfcd359f78" ns2:_="" ns3:_="">
    <xsd:import namespace="12fdb8f7-ceea-45b3-9244-f9361c6821fe"/>
    <xsd:import namespace="cff0c8fd-28a4-4f13-a2ff-adbaff7ad42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b8f7-ceea-45b3-9244-f9361c6821fe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97e97178-e81f-434c-919c-7bb8405792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0c8fd-28a4-4f13-a2ff-adbaff7ad42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c0fcab-f1df-433f-b77d-b59fcc1d03d4}" ma:internalName="TaxCatchAll" ma:showField="CatchAllData" ma:web="cff0c8fd-28a4-4f13-a2ff-adbaff7ad4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F0E182-0C9B-466B-8A0A-48A228B2193B}">
  <ds:schemaRefs>
    <ds:schemaRef ds:uri="http://www.w3.org/XML/1998/namespace"/>
    <ds:schemaRef ds:uri="aa0361cd-42d1-45f5-afcd-cf31d520fd2e"/>
    <ds:schemaRef ds:uri="http://schemas.microsoft.com/office/2006/documentManagement/types"/>
    <ds:schemaRef ds:uri="http://purl.org/dc/dcmitype/"/>
    <ds:schemaRef ds:uri="http://schemas.microsoft.com/office/2006/metadata/properties"/>
    <ds:schemaRef ds:uri="72982cc6-c024-4b6f-8e11-1f4ac6243d2b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178CC01-6EF7-4C51-BE31-86E357A61C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71C82-9D7E-4816-94B8-7FC8CF0F045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1395</Words>
  <Application>Microsoft Office PowerPoint</Application>
  <PresentationFormat>Panoramiczny</PresentationFormat>
  <Paragraphs>211</Paragraphs>
  <Slides>16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ＭＳ Ｐゴシック</vt:lpstr>
      <vt:lpstr>Aptos</vt:lpstr>
      <vt:lpstr>Arial</vt:lpstr>
      <vt:lpstr>Calibri</vt:lpstr>
      <vt:lpstr>Lato</vt:lpstr>
      <vt:lpstr>Times New Roman</vt:lpstr>
      <vt:lpstr>Verdana</vt:lpstr>
      <vt:lpstr>Kantoorthema</vt:lpstr>
      <vt:lpstr>Aangepast ontwerp</vt:lpstr>
      <vt:lpstr>1_Aangepast ontwerp</vt:lpstr>
      <vt:lpstr>Szkolenie BHP Obciążenie pracą</vt:lpstr>
      <vt:lpstr>Czym będziemy się zajmować?</vt:lpstr>
      <vt:lpstr>Co rozumiesz pod pojęciem obciążenia pracą?</vt:lpstr>
      <vt:lpstr>Czym jest obciążenie pracą?</vt:lpstr>
      <vt:lpstr>Równowaga w obciążeniu pracą</vt:lpstr>
      <vt:lpstr>Pożeracze energii</vt:lpstr>
      <vt:lpstr>Co wyczerpuje Twoją energię?</vt:lpstr>
      <vt:lpstr>Źródła energii</vt:lpstr>
      <vt:lpstr>Co dodaje Ci energii?</vt:lpstr>
      <vt:lpstr>Czy obciążenie pracą jest złe?</vt:lpstr>
      <vt:lpstr>Czy obciążenie pracą jest złe?</vt:lpstr>
      <vt:lpstr>Objawy nadmiernego obciążenia pracą</vt:lpstr>
      <vt:lpstr>Co możesz zrobić sam(a)?</vt:lpstr>
      <vt:lpstr>Krótko mówiąc: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BHP Obciążenie pracą</dc:title>
  <dc:creator>Twan Schellekens</dc:creator>
  <cp:lastModifiedBy>Boo</cp:lastModifiedBy>
  <cp:revision>160</cp:revision>
  <dcterms:created xsi:type="dcterms:W3CDTF">2024-07-18T10:20:34Z</dcterms:created>
  <dcterms:modified xsi:type="dcterms:W3CDTF">2026-03-12T08:17:18Z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0x010100CB935E5029A4B049BAFB1E9ECA40A866</vt:lpwstr>
  </property>
  <property fmtid="{D5CDD505-2E9C-101B-9397-08002B2CF9AE}" pid="3" name="MediaServiceImageTags">
    <vt:lpwstr/>
  </property>
</Properties>
</file>